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3"/>
    <p:sldId id="257" r:id="rId4"/>
    <p:sldId id="259" r:id="rId5"/>
    <p:sldId id="280" r:id="rId6"/>
    <p:sldId id="260" r:id="rId7"/>
    <p:sldId id="258" r:id="rId8"/>
    <p:sldId id="279" r:id="rId9"/>
    <p:sldId id="262" r:id="rId10"/>
    <p:sldId id="261" r:id="rId11"/>
    <p:sldId id="263" r:id="rId12"/>
    <p:sldId id="265" r:id="rId13"/>
    <p:sldId id="266" r:id="rId14"/>
    <p:sldId id="268" r:id="rId15"/>
    <p:sldId id="269" r:id="rId16"/>
    <p:sldId id="270" r:id="rId17"/>
    <p:sldId id="271" r:id="rId18"/>
    <p:sldId id="272" r:id="rId19"/>
    <p:sldId id="274" r:id="rId20"/>
    <p:sldId id="273" r:id="rId21"/>
    <p:sldId id="275"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9"/>
  </p:normalViewPr>
  <p:slideViewPr>
    <p:cSldViewPr snapToGrid="0" snapToObjects="1">
      <p:cViewPr>
        <p:scale>
          <a:sx n="72" d="100"/>
          <a:sy n="72" d="100"/>
        </p:scale>
        <p:origin x="158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E528F-2DF5-1347-89CC-837D7A6D6C9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2C2AE-865B-834D-88A2-394BD5C8F75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2061028"/>
            <a:ext cx="8637073" cy="1064986"/>
          </a:xfrm>
        </p:spPr>
        <p:txBody>
          <a:bodyPr>
            <a:normAutofit fontScale="90000"/>
          </a:bodyPr>
          <a:lstStyle/>
          <a:p>
            <a:pPr algn="ctr"/>
            <a:r>
              <a:rPr lang="en-US" altLang="zh-CN" sz="3600" b="1" dirty="0" err="1"/>
              <a:t>ChinaVis</a:t>
            </a:r>
            <a:r>
              <a:rPr lang="en-US" altLang="zh-CN" sz="3600" b="1" dirty="0"/>
              <a:t> Data Challenge 201</a:t>
            </a:r>
            <a:r>
              <a:rPr lang="en-US" sz="3600" b="1" dirty="0"/>
              <a:t>7</a:t>
            </a:r>
            <a:r>
              <a:rPr lang="zh-CN" altLang="en-US" sz="3600" dirty="0"/>
              <a:t> </a:t>
            </a:r>
            <a:br>
              <a:rPr lang="en-US" dirty="0" smtClean="0"/>
            </a:br>
            <a:r>
              <a:rPr lang="en-US" sz="3200" b="1" dirty="0" smtClean="0"/>
              <a:t>Challeng</a:t>
            </a:r>
            <a:r>
              <a:rPr lang="en-US" altLang="zh-CN" sz="3200" b="1" dirty="0" smtClean="0"/>
              <a:t>e</a:t>
            </a:r>
            <a:r>
              <a:rPr lang="zh-CN" altLang="en-US" sz="3200" b="1" dirty="0" smtClean="0"/>
              <a:t> </a:t>
            </a:r>
            <a:r>
              <a:rPr lang="en-US" altLang="zh-CN" sz="3200" b="1" dirty="0" smtClean="0"/>
              <a:t>One</a:t>
            </a:r>
            <a:endParaRPr lang="en-US" b="1" dirty="0"/>
          </a:p>
        </p:txBody>
      </p:sp>
      <p:sp>
        <p:nvSpPr>
          <p:cNvPr id="3" name="Subtitle 2"/>
          <p:cNvSpPr>
            <a:spLocks noGrp="1"/>
          </p:cNvSpPr>
          <p:nvPr>
            <p:ph type="subTitle" idx="1"/>
          </p:nvPr>
        </p:nvSpPr>
        <p:spPr/>
        <p:txBody>
          <a:bodyPr>
            <a:normAutofit/>
          </a:bodyPr>
          <a:lstStyle/>
          <a:p>
            <a:endParaRPr lang="en-US" altLang="zh-CN" dirty="0" smtClean="0"/>
          </a:p>
          <a:p>
            <a:pPr algn="r"/>
            <a:r>
              <a:rPr lang="en-US" altLang="zh-CN" dirty="0"/>
              <a:t>	</a:t>
            </a:r>
            <a:r>
              <a:rPr lang="zh-CN" altLang="en-US" b="1" dirty="0" smtClean="0">
                <a:latin typeface="Monaco" charset="0"/>
                <a:ea typeface="Monaco" charset="0"/>
                <a:cs typeface="Monaco" charset="0"/>
              </a:rPr>
              <a:t>周杰辉 姜旭艳 许嘉晨 董政</a:t>
            </a:r>
            <a:endParaRPr lang="en-US" b="1" dirty="0">
              <a:latin typeface="Monaco" charset="0"/>
              <a:ea typeface="Monaco" charset="0"/>
              <a:cs typeface="Monaco"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720574" y="1087525"/>
            <a:ext cx="4161798" cy="3361452"/>
          </a:xfrm>
          <a:prstGeom prst="rect">
            <a:avLst/>
          </a:prstGeom>
        </p:spPr>
      </p:pic>
      <p:pic>
        <p:nvPicPr>
          <p:cNvPr id="4" name="Picture 3"/>
          <p:cNvPicPr>
            <a:picLocks noChangeAspect="1"/>
          </p:cNvPicPr>
          <p:nvPr/>
        </p:nvPicPr>
        <p:blipFill>
          <a:blip r:embed="rId2"/>
          <a:stretch>
            <a:fillRect/>
          </a:stretch>
        </p:blipFill>
        <p:spPr>
          <a:xfrm>
            <a:off x="6385696" y="1087525"/>
            <a:ext cx="4205163" cy="3361452"/>
          </a:xfrm>
          <a:prstGeom prst="rect">
            <a:avLst/>
          </a:prstGeom>
        </p:spPr>
      </p:pic>
      <p:sp>
        <p:nvSpPr>
          <p:cNvPr id="10" name="TextBox 9"/>
          <p:cNvSpPr txBox="1"/>
          <p:nvPr/>
        </p:nvSpPr>
        <p:spPr>
          <a:xfrm>
            <a:off x="2155413" y="4448977"/>
            <a:ext cx="3015043" cy="369332"/>
          </a:xfrm>
          <a:prstGeom prst="rect">
            <a:avLst/>
          </a:prstGeom>
          <a:noFill/>
        </p:spPr>
        <p:txBody>
          <a:bodyPr wrap="square" rtlCol="0">
            <a:spAutoFit/>
          </a:bodyPr>
          <a:lstStyle/>
          <a:p>
            <a:r>
              <a:rPr lang="zh-CN" altLang="en-US" dirty="0" smtClean="0"/>
              <a:t>图</a:t>
            </a:r>
            <a:r>
              <a:rPr lang="en-US" altLang="zh-CN" dirty="0" smtClean="0"/>
              <a:t>1.</a:t>
            </a:r>
            <a:r>
              <a:rPr lang="zh-CN" altLang="en-US" dirty="0" smtClean="0"/>
              <a:t> 工作日基站活动河流图</a:t>
            </a:r>
            <a:endParaRPr lang="en-US" dirty="0"/>
          </a:p>
        </p:txBody>
      </p:sp>
      <p:sp>
        <p:nvSpPr>
          <p:cNvPr id="11" name="TextBox 10"/>
          <p:cNvSpPr txBox="1"/>
          <p:nvPr/>
        </p:nvSpPr>
        <p:spPr>
          <a:xfrm>
            <a:off x="6773636" y="4448977"/>
            <a:ext cx="3299911" cy="369332"/>
          </a:xfrm>
          <a:prstGeom prst="rect">
            <a:avLst/>
          </a:prstGeom>
          <a:noFill/>
        </p:spPr>
        <p:txBody>
          <a:bodyPr wrap="square" rtlCol="0">
            <a:spAutoFit/>
          </a:bodyPr>
          <a:lstStyle/>
          <a:p>
            <a:r>
              <a:rPr lang="zh-CN" altLang="en-US" dirty="0" smtClean="0"/>
              <a:t>图</a:t>
            </a:r>
            <a:r>
              <a:rPr lang="en-US" altLang="zh-CN" dirty="0"/>
              <a:t>2</a:t>
            </a:r>
            <a:r>
              <a:rPr lang="en-US" altLang="zh-CN" dirty="0" smtClean="0"/>
              <a:t>.</a:t>
            </a:r>
            <a:r>
              <a:rPr lang="zh-CN" altLang="en-US" dirty="0" smtClean="0"/>
              <a:t> 非工作日基站活动河流图</a:t>
            </a:r>
            <a:endParaRPr lang="en-US" dirty="0"/>
          </a:p>
        </p:txBody>
      </p:sp>
      <p:sp>
        <p:nvSpPr>
          <p:cNvPr id="12" name="TextBox 11"/>
          <p:cNvSpPr txBox="1"/>
          <p:nvPr/>
        </p:nvSpPr>
        <p:spPr>
          <a:xfrm>
            <a:off x="1704279" y="5051391"/>
            <a:ext cx="9362834" cy="369332"/>
          </a:xfrm>
          <a:prstGeom prst="rect">
            <a:avLst/>
          </a:prstGeom>
          <a:noFill/>
        </p:spPr>
        <p:txBody>
          <a:bodyPr wrap="square" rtlCol="0">
            <a:spAutoFit/>
          </a:bodyPr>
          <a:lstStyle/>
          <a:p>
            <a:r>
              <a:rPr lang="zh-CN" altLang="en-US" dirty="0" smtClean="0"/>
              <a:t>从上面两幅图中可以分析出，无论是在工作日还是非工作日，</a:t>
            </a:r>
            <a:r>
              <a:rPr lang="zh-CN" altLang="en-US" smtClean="0"/>
              <a:t>朝阳区的数量都是最多的。</a:t>
            </a:r>
            <a:endParaRPr lang="en-US" dirty="0"/>
          </a:p>
        </p:txBody>
      </p:sp>
      <p:sp>
        <p:nvSpPr>
          <p:cNvPr id="15" name="TextBox 14"/>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2" name="TextBox 1"/>
          <p:cNvSpPr txBox="1"/>
          <p:nvPr/>
        </p:nvSpPr>
        <p:spPr>
          <a:xfrm>
            <a:off x="1360929" y="1539013"/>
            <a:ext cx="9797142" cy="1866858"/>
          </a:xfrm>
          <a:prstGeom prst="rect">
            <a:avLst/>
          </a:prstGeom>
          <a:noFill/>
        </p:spPr>
        <p:txBody>
          <a:bodyPr wrap="square" rtlCol="0">
            <a:spAutoFit/>
          </a:bodyPr>
          <a:lstStyle/>
          <a:p>
            <a:pPr>
              <a:lnSpc>
                <a:spcPct val="150000"/>
              </a:lnSpc>
            </a:pPr>
            <a:r>
              <a:rPr lang="en-US" altLang="zh-CN" sz="2000" dirty="0" smtClean="0"/>
              <a:t>	</a:t>
            </a:r>
            <a:r>
              <a:rPr lang="zh-CN" altLang="en-US" sz="2000" dirty="0" smtClean="0"/>
              <a:t>分析了伪基站的时间空间分布之外，发送不同类型的伪基站也应该被纳入进一步的讨论。可以尝试</a:t>
            </a:r>
            <a:r>
              <a:rPr lang="zh-CN" altLang="en-US" sz="2000" dirty="0"/>
              <a:t>对垃圾短信的具体内容进行</a:t>
            </a:r>
            <a:r>
              <a:rPr lang="zh-CN" altLang="en-US" sz="2000" dirty="0" smtClean="0"/>
              <a:t>分类，</a:t>
            </a:r>
            <a:r>
              <a:rPr lang="zh-CN" altLang="en-US" sz="2000" dirty="0"/>
              <a:t>例如：按垃圾短信类型可以分为广告、诈骗等等，按垃圾短信对人们的人生经济危害程度可以分为一般、严重等等</a:t>
            </a:r>
            <a:r>
              <a:rPr lang="zh-CN" altLang="en-US" sz="2000" dirty="0" smtClean="0"/>
              <a:t>。因此可以在分析一的基础</a:t>
            </a:r>
            <a:r>
              <a:rPr lang="zh-CN" altLang="en-US" sz="2000" dirty="0"/>
              <a:t>上进一步分析伪基站发送</a:t>
            </a:r>
            <a:r>
              <a:rPr lang="zh-CN" altLang="en-US" sz="2000" dirty="0">
                <a:solidFill>
                  <a:srgbClr val="FF0000"/>
                </a:solidFill>
              </a:rPr>
              <a:t>不同类型垃圾短信的时空分布规律。</a:t>
            </a:r>
            <a:endParaRPr lang="en-US"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TextBox 2"/>
          <p:cNvSpPr txBox="1"/>
          <p:nvPr/>
        </p:nvSpPr>
        <p:spPr>
          <a:xfrm>
            <a:off x="1360929" y="3765176"/>
            <a:ext cx="8390965" cy="1476375"/>
          </a:xfrm>
          <a:prstGeom prst="rect">
            <a:avLst/>
          </a:prstGeom>
          <a:noFill/>
        </p:spPr>
        <p:txBody>
          <a:bodyPr wrap="square" rtlCol="0">
            <a:spAutoFit/>
          </a:bodyPr>
          <a:lstStyle/>
          <a:p>
            <a:pPr>
              <a:lnSpc>
                <a:spcPct val="150000"/>
              </a:lnSpc>
            </a:pPr>
            <a:r>
              <a:rPr lang="en-US" altLang="zh-CN" sz="2000" dirty="0" smtClean="0"/>
              <a:t>	</a:t>
            </a:r>
            <a:r>
              <a:rPr lang="zh-CN" altLang="en-US" sz="2000" dirty="0" smtClean="0"/>
              <a:t>首先我们对所有垃圾短信进行了初步分类，主要分为四大类，分别为：</a:t>
            </a:r>
            <a:endParaRPr lang="en-US" altLang="zh-CN" sz="2000" dirty="0" smtClean="0"/>
          </a:p>
          <a:p>
            <a:pPr>
              <a:lnSpc>
                <a:spcPct val="150000"/>
              </a:lnSpc>
            </a:pPr>
            <a:r>
              <a:rPr lang="en-US" altLang="zh-CN" sz="2000" dirty="0" smtClean="0">
                <a:solidFill>
                  <a:srgbClr val="FF0000"/>
                </a:solidFill>
              </a:rPr>
              <a:t>		1</a:t>
            </a:r>
            <a:r>
              <a:rPr lang="zh-CN" altLang="en-US" sz="2000" dirty="0">
                <a:solidFill>
                  <a:srgbClr val="FF0000"/>
                </a:solidFill>
              </a:rPr>
              <a:t>）办证发票 </a:t>
            </a:r>
            <a:r>
              <a:rPr lang="en-US" altLang="zh-CN" sz="2000" dirty="0">
                <a:solidFill>
                  <a:srgbClr val="FF0000"/>
                </a:solidFill>
              </a:rPr>
              <a:t>2</a:t>
            </a:r>
            <a:r>
              <a:rPr lang="zh-CN" altLang="en-US" sz="2000" dirty="0">
                <a:solidFill>
                  <a:srgbClr val="FF0000"/>
                </a:solidFill>
              </a:rPr>
              <a:t>）色情服务 </a:t>
            </a:r>
            <a:r>
              <a:rPr lang="en-US" altLang="zh-CN" sz="2000" dirty="0">
                <a:solidFill>
                  <a:srgbClr val="FF0000"/>
                </a:solidFill>
              </a:rPr>
              <a:t>3</a:t>
            </a:r>
            <a:r>
              <a:rPr lang="zh-CN" altLang="en-US" sz="2000" dirty="0">
                <a:solidFill>
                  <a:srgbClr val="FF0000"/>
                </a:solidFill>
              </a:rPr>
              <a:t>）冒充身份 </a:t>
            </a:r>
            <a:r>
              <a:rPr lang="en-US" altLang="zh-CN" sz="2000" dirty="0">
                <a:solidFill>
                  <a:srgbClr val="FF0000"/>
                </a:solidFill>
              </a:rPr>
              <a:t>4</a:t>
            </a:r>
            <a:r>
              <a:rPr lang="zh-CN" altLang="en-US" sz="2000" dirty="0">
                <a:solidFill>
                  <a:srgbClr val="FF0000"/>
                </a:solidFill>
              </a:rPr>
              <a:t>）地产</a:t>
            </a:r>
            <a:r>
              <a:rPr lang="zh-CN" altLang="en-US" sz="2000" dirty="0" smtClean="0">
                <a:solidFill>
                  <a:srgbClr val="FF0000"/>
                </a:solidFill>
              </a:rPr>
              <a:t>广告 </a:t>
            </a:r>
            <a:r>
              <a:rPr lang="en-US" altLang="zh-CN" sz="2000" dirty="0" smtClean="0">
                <a:solidFill>
                  <a:srgbClr val="FF0000"/>
                </a:solidFill>
              </a:rPr>
              <a:t>5</a:t>
            </a:r>
            <a:r>
              <a:rPr lang="zh-CN" altLang="en-US" sz="2000" dirty="0" smtClean="0">
                <a:solidFill>
                  <a:srgbClr val="FF0000"/>
                </a:solidFill>
              </a:rPr>
              <a:t>）其他</a:t>
            </a:r>
            <a:endParaRPr lang="en-US" altLang="zh-CN" sz="2000" dirty="0" smtClean="0">
              <a:solidFill>
                <a:srgbClr val="FF0000"/>
              </a:solidFill>
            </a:endParaRPr>
          </a:p>
          <a:p>
            <a:pPr>
              <a:lnSpc>
                <a:spcPct val="150000"/>
              </a:lnSpc>
            </a:pPr>
            <a:r>
              <a:rPr lang="zh-CN" altLang="en-US" sz="2000" dirty="0" smtClean="0">
                <a:solidFill>
                  <a:srgbClr val="FF0000"/>
                </a:solidFill>
              </a:rPr>
              <a:t>     </a:t>
            </a:r>
            <a:r>
              <a:rPr lang="zh-CN" altLang="en-US" sz="2000" dirty="0" smtClean="0"/>
              <a:t>而后我们分别对前四类垃圾短信进行分析。</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smtClean="0">
                <a:solidFill>
                  <a:srgbClr val="FF0000"/>
                </a:solidFill>
              </a:rPr>
              <a:t>1.</a:t>
            </a:r>
            <a:r>
              <a:rPr lang="zh-CN" altLang="en-US" sz="3600" b="1" dirty="0" smtClean="0">
                <a:solidFill>
                  <a:srgbClr val="FF0000"/>
                </a:solidFill>
              </a:rPr>
              <a:t> 办证发票</a:t>
            </a:r>
            <a:endParaRPr lang="en-US" sz="3600" b="1" dirty="0">
              <a:solidFill>
                <a:srgbClr val="FF0000"/>
              </a:solidFill>
            </a:endParaRPr>
          </a:p>
        </p:txBody>
      </p:sp>
      <p:pic>
        <p:nvPicPr>
          <p:cNvPr id="5" name="Picture 4"/>
          <p:cNvPicPr>
            <a:picLocks noChangeAspect="1"/>
          </p:cNvPicPr>
          <p:nvPr/>
        </p:nvPicPr>
        <p:blipFill>
          <a:blip r:embed="rId1"/>
          <a:stretch>
            <a:fillRect/>
          </a:stretch>
        </p:blipFill>
        <p:spPr>
          <a:xfrm>
            <a:off x="443293" y="1642298"/>
            <a:ext cx="5360875" cy="3404881"/>
          </a:xfrm>
          <a:prstGeom prst="rect">
            <a:avLst/>
          </a:prstGeom>
        </p:spPr>
      </p:pic>
      <p:sp>
        <p:nvSpPr>
          <p:cNvPr id="6" name="TextBox 5"/>
          <p:cNvSpPr txBox="1"/>
          <p:nvPr/>
        </p:nvSpPr>
        <p:spPr>
          <a:xfrm>
            <a:off x="6758161" y="536449"/>
            <a:ext cx="4495733" cy="2169825"/>
          </a:xfrm>
          <a:prstGeom prst="rect">
            <a:avLst/>
          </a:prstGeom>
          <a:noFill/>
        </p:spPr>
        <p:txBody>
          <a:bodyPr wrap="square" rtlCol="0">
            <a:spAutoFit/>
          </a:bodyPr>
          <a:lstStyle/>
          <a:p>
            <a:pPr>
              <a:lnSpc>
                <a:spcPct val="150000"/>
              </a:lnSpc>
            </a:pPr>
            <a:r>
              <a:rPr lang="zh-CN" altLang="en-US" dirty="0" smtClean="0"/>
              <a:t>从图中我们可以发现，办证发票的伪基站基本遍布了整个北京城，与所有垃圾短信的分布规律基本类似。虽然非工作日相比于工作日，伪基站数量大大减少</a:t>
            </a:r>
            <a:r>
              <a:rPr lang="zh-CN" altLang="en-US" smtClean="0"/>
              <a:t>，但是分布规律不变。</a:t>
            </a:r>
            <a:endParaRPr lang="en-US" dirty="0"/>
          </a:p>
        </p:txBody>
      </p:sp>
      <p:pic>
        <p:nvPicPr>
          <p:cNvPr id="9" name="Picture 8"/>
          <p:cNvPicPr>
            <a:picLocks noChangeAspect="1"/>
          </p:cNvPicPr>
          <p:nvPr/>
        </p:nvPicPr>
        <p:blipFill>
          <a:blip r:embed="rId2"/>
          <a:stretch>
            <a:fillRect/>
          </a:stretch>
        </p:blipFill>
        <p:spPr>
          <a:xfrm>
            <a:off x="6191413" y="2908221"/>
            <a:ext cx="5629230" cy="3307073"/>
          </a:xfrm>
          <a:prstGeom prst="rect">
            <a:avLst/>
          </a:prstGeom>
        </p:spPr>
      </p:pic>
      <p:sp>
        <p:nvSpPr>
          <p:cNvPr id="10" name="TextBox 9"/>
          <p:cNvSpPr txBox="1"/>
          <p:nvPr/>
        </p:nvSpPr>
        <p:spPr>
          <a:xfrm>
            <a:off x="1848474" y="519607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682752" y="6417241"/>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a:t>
            </a:r>
            <a:r>
              <a:rPr lang="zh-CN" altLang="en-US" smtClean="0"/>
              <a:t>非工作日空间分布图</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smtClean="0">
                <a:solidFill>
                  <a:srgbClr val="FF0000"/>
                </a:solidFill>
              </a:rPr>
              <a:t>1.</a:t>
            </a:r>
            <a:r>
              <a:rPr lang="zh-CN" altLang="en-US" sz="3600" b="1" dirty="0" smtClean="0">
                <a:solidFill>
                  <a:srgbClr val="FF0000"/>
                </a:solidFill>
              </a:rPr>
              <a:t> 办证发票</a:t>
            </a:r>
            <a:endParaRPr lang="en-US" sz="3600" b="1" dirty="0">
              <a:solidFill>
                <a:srgbClr val="FF0000"/>
              </a:solidFill>
            </a:endParaRPr>
          </a:p>
        </p:txBody>
      </p:sp>
      <p:sp>
        <p:nvSpPr>
          <p:cNvPr id="10" name="TextBox 9"/>
          <p:cNvSpPr txBox="1"/>
          <p:nvPr/>
        </p:nvSpPr>
        <p:spPr>
          <a:xfrm>
            <a:off x="4536141" y="3087426"/>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1" name="TextBox 10"/>
          <p:cNvSpPr txBox="1"/>
          <p:nvPr/>
        </p:nvSpPr>
        <p:spPr>
          <a:xfrm>
            <a:off x="442072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pic>
        <p:nvPicPr>
          <p:cNvPr id="2" name="Picture 1"/>
          <p:cNvPicPr>
            <a:picLocks noChangeAspect="1"/>
          </p:cNvPicPr>
          <p:nvPr/>
        </p:nvPicPr>
        <p:blipFill>
          <a:blip r:embed="rId1"/>
          <a:stretch>
            <a:fillRect/>
          </a:stretch>
        </p:blipFill>
        <p:spPr>
          <a:xfrm>
            <a:off x="1573519" y="1767764"/>
            <a:ext cx="9161929" cy="1183804"/>
          </a:xfrm>
          <a:prstGeom prst="rect">
            <a:avLst/>
          </a:prstGeom>
        </p:spPr>
      </p:pic>
      <p:sp>
        <p:nvSpPr>
          <p:cNvPr id="8" name="TextBox 7"/>
          <p:cNvSpPr txBox="1"/>
          <p:nvPr/>
        </p:nvSpPr>
        <p:spPr>
          <a:xfrm>
            <a:off x="1123905" y="5416543"/>
            <a:ext cx="10255623" cy="646331"/>
          </a:xfrm>
          <a:prstGeom prst="rect">
            <a:avLst/>
          </a:prstGeom>
          <a:noFill/>
        </p:spPr>
        <p:txBody>
          <a:bodyPr wrap="square" rtlCol="0">
            <a:spAutoFit/>
          </a:bodyPr>
          <a:lstStyle/>
          <a:p>
            <a:r>
              <a:rPr lang="zh-CN" altLang="en-US" dirty="0" smtClean="0"/>
              <a:t>从上图中可以看出，该类型的时间分布规律，基本符合总体的时间分布规律，但是在非工作日中，傍晚出现的高峰期时段发送的垃圾短信明显多于中午的高峰期时段，且持续时间更长。</a:t>
            </a:r>
            <a:endParaRPr lang="en-US" dirty="0"/>
          </a:p>
        </p:txBody>
      </p:sp>
      <p:pic>
        <p:nvPicPr>
          <p:cNvPr id="12" name="Picture 11"/>
          <p:cNvPicPr>
            <a:picLocks noChangeAspect="1"/>
          </p:cNvPicPr>
          <p:nvPr/>
        </p:nvPicPr>
        <p:blipFill>
          <a:blip r:embed="rId2"/>
          <a:stretch>
            <a:fillRect/>
          </a:stretch>
        </p:blipFill>
        <p:spPr>
          <a:xfrm>
            <a:off x="1572140" y="3727549"/>
            <a:ext cx="9163308" cy="116427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en-US" altLang="zh-CN" sz="3600" b="1" dirty="0" smtClean="0">
                <a:solidFill>
                  <a:srgbClr val="FF0000"/>
                </a:solidFill>
              </a:rPr>
              <a:t>.</a:t>
            </a:r>
            <a:r>
              <a:rPr lang="zh-CN" altLang="en-US" sz="3600" b="1" dirty="0" smtClean="0">
                <a:solidFill>
                  <a:srgbClr val="FF0000"/>
                </a:solidFill>
              </a:rPr>
              <a:t> 色情服务</a:t>
            </a:r>
            <a:endParaRPr lang="en-US" sz="3600" b="1" dirty="0">
              <a:solidFill>
                <a:srgbClr val="FF0000"/>
              </a:solidFill>
            </a:endParaRPr>
          </a:p>
        </p:txBody>
      </p:sp>
      <p:sp>
        <p:nvSpPr>
          <p:cNvPr id="10" name="TextBox 9"/>
          <p:cNvSpPr txBox="1"/>
          <p:nvPr/>
        </p:nvSpPr>
        <p:spPr>
          <a:xfrm>
            <a:off x="2477904" y="4762706"/>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309919" y="476270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非工作日空间分布图</a:t>
            </a:r>
            <a:endParaRPr lang="en-US" dirty="0"/>
          </a:p>
        </p:txBody>
      </p:sp>
      <p:sp>
        <p:nvSpPr>
          <p:cNvPr id="8" name="TextBox 7"/>
          <p:cNvSpPr txBox="1"/>
          <p:nvPr/>
        </p:nvSpPr>
        <p:spPr>
          <a:xfrm>
            <a:off x="1345694" y="5380684"/>
            <a:ext cx="10255623" cy="646331"/>
          </a:xfrm>
          <a:prstGeom prst="rect">
            <a:avLst/>
          </a:prstGeom>
          <a:noFill/>
        </p:spPr>
        <p:txBody>
          <a:bodyPr wrap="square" rtlCol="0">
            <a:spAutoFit/>
          </a:bodyPr>
          <a:lstStyle/>
          <a:p>
            <a:r>
              <a:rPr lang="zh-CN" altLang="en-US" dirty="0" smtClean="0"/>
              <a:t>相比于办证发票类垃圾短信，色情服务的垃圾短信主要分布在内环，同时在工作日时期，较为集中地分布在城东，朝阳区等地。</a:t>
            </a:r>
            <a:endParaRPr lang="en-US" dirty="0"/>
          </a:p>
        </p:txBody>
      </p:sp>
      <p:pic>
        <p:nvPicPr>
          <p:cNvPr id="3" name="Picture 2"/>
          <p:cNvPicPr>
            <a:picLocks noChangeAspect="1"/>
          </p:cNvPicPr>
          <p:nvPr/>
        </p:nvPicPr>
        <p:blipFill>
          <a:blip r:embed="rId1"/>
          <a:stretch>
            <a:fillRect/>
          </a:stretch>
        </p:blipFill>
        <p:spPr>
          <a:xfrm>
            <a:off x="6801649" y="1403643"/>
            <a:ext cx="3604798" cy="3237430"/>
          </a:xfrm>
          <a:prstGeom prst="rect">
            <a:avLst/>
          </a:prstGeom>
        </p:spPr>
      </p:pic>
      <p:pic>
        <p:nvPicPr>
          <p:cNvPr id="6" name="Picture 5"/>
          <p:cNvPicPr>
            <a:picLocks noChangeAspect="1"/>
          </p:cNvPicPr>
          <p:nvPr/>
        </p:nvPicPr>
        <p:blipFill>
          <a:blip r:embed="rId2"/>
          <a:stretch>
            <a:fillRect/>
          </a:stretch>
        </p:blipFill>
        <p:spPr>
          <a:xfrm>
            <a:off x="1848474" y="1403643"/>
            <a:ext cx="4038774" cy="323743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en-US" altLang="zh-CN" sz="3600" b="1" dirty="0" smtClean="0">
                <a:solidFill>
                  <a:srgbClr val="FF0000"/>
                </a:solidFill>
              </a:rPr>
              <a:t>.</a:t>
            </a:r>
            <a:r>
              <a:rPr lang="zh-CN" altLang="en-US" sz="3600" b="1" dirty="0" smtClean="0">
                <a:solidFill>
                  <a:srgbClr val="FF0000"/>
                </a:solidFill>
              </a:rPr>
              <a:t> 色情服务</a:t>
            </a:r>
            <a:endParaRPr lang="en-US" sz="3600" b="1" dirty="0">
              <a:solidFill>
                <a:srgbClr val="FF0000"/>
              </a:solidFill>
            </a:endParaRPr>
          </a:p>
        </p:txBody>
      </p:sp>
      <p:sp>
        <p:nvSpPr>
          <p:cNvPr id="10" name="TextBox 9"/>
          <p:cNvSpPr txBox="1"/>
          <p:nvPr/>
        </p:nvSpPr>
        <p:spPr>
          <a:xfrm>
            <a:off x="4858871" y="301571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1" name="TextBox 10"/>
          <p:cNvSpPr txBox="1"/>
          <p:nvPr/>
        </p:nvSpPr>
        <p:spPr>
          <a:xfrm>
            <a:off x="474345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sp>
        <p:nvSpPr>
          <p:cNvPr id="8" name="TextBox 7"/>
          <p:cNvSpPr txBox="1"/>
          <p:nvPr/>
        </p:nvSpPr>
        <p:spPr>
          <a:xfrm>
            <a:off x="1480612" y="5535686"/>
            <a:ext cx="9275154" cy="369332"/>
          </a:xfrm>
          <a:prstGeom prst="rect">
            <a:avLst/>
          </a:prstGeom>
          <a:noFill/>
        </p:spPr>
        <p:txBody>
          <a:bodyPr wrap="square" rtlCol="0">
            <a:spAutoFit/>
          </a:bodyPr>
          <a:lstStyle/>
          <a:p>
            <a:r>
              <a:rPr lang="zh-CN" altLang="en-US" dirty="0" smtClean="0"/>
              <a:t>从上图中可以看出，色情服务短信出现的时间基本都是在晚上，这也符合</a:t>
            </a:r>
            <a:r>
              <a:rPr lang="zh-CN" altLang="en-US" smtClean="0"/>
              <a:t>人们的心理认知。</a:t>
            </a:r>
            <a:endParaRPr lang="en-US" dirty="0"/>
          </a:p>
        </p:txBody>
      </p:sp>
      <p:pic>
        <p:nvPicPr>
          <p:cNvPr id="5" name="Picture 4"/>
          <p:cNvPicPr>
            <a:picLocks noChangeAspect="1"/>
          </p:cNvPicPr>
          <p:nvPr/>
        </p:nvPicPr>
        <p:blipFill>
          <a:blip r:embed="rId1"/>
          <a:stretch>
            <a:fillRect/>
          </a:stretch>
        </p:blipFill>
        <p:spPr>
          <a:xfrm>
            <a:off x="904685" y="3456758"/>
            <a:ext cx="10882726" cy="1381663"/>
          </a:xfrm>
          <a:prstGeom prst="rect">
            <a:avLst/>
          </a:prstGeom>
        </p:spPr>
      </p:pic>
      <p:pic>
        <p:nvPicPr>
          <p:cNvPr id="9" name="Picture 8"/>
          <p:cNvPicPr>
            <a:picLocks noChangeAspect="1"/>
          </p:cNvPicPr>
          <p:nvPr/>
        </p:nvPicPr>
        <p:blipFill>
          <a:blip r:embed="rId2"/>
          <a:stretch>
            <a:fillRect/>
          </a:stretch>
        </p:blipFill>
        <p:spPr>
          <a:xfrm>
            <a:off x="890822" y="1588164"/>
            <a:ext cx="10896589" cy="139087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3.</a:t>
            </a:r>
            <a:r>
              <a:rPr lang="zh-CN" altLang="en-US" sz="3600" b="1" dirty="0" smtClean="0">
                <a:solidFill>
                  <a:srgbClr val="FF0000"/>
                </a:solidFill>
              </a:rPr>
              <a:t> 冒充身份</a:t>
            </a:r>
            <a:endParaRPr lang="en-US" sz="3600" b="1" dirty="0">
              <a:solidFill>
                <a:srgbClr val="FF0000"/>
              </a:solidFill>
            </a:endParaRPr>
          </a:p>
        </p:txBody>
      </p:sp>
      <p:sp>
        <p:nvSpPr>
          <p:cNvPr id="10" name="TextBox 9"/>
          <p:cNvSpPr txBox="1"/>
          <p:nvPr/>
        </p:nvSpPr>
        <p:spPr>
          <a:xfrm>
            <a:off x="2424115" y="5287278"/>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435425" y="5287377"/>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非工作日空间分布图</a:t>
            </a:r>
            <a:endParaRPr lang="en-US" dirty="0"/>
          </a:p>
        </p:txBody>
      </p:sp>
      <p:pic>
        <p:nvPicPr>
          <p:cNvPr id="9" name="Picture 8"/>
          <p:cNvPicPr>
            <a:picLocks noChangeAspect="1"/>
          </p:cNvPicPr>
          <p:nvPr/>
        </p:nvPicPr>
        <p:blipFill>
          <a:blip r:embed="rId1"/>
          <a:stretch>
            <a:fillRect/>
          </a:stretch>
        </p:blipFill>
        <p:spPr>
          <a:xfrm>
            <a:off x="6647272" y="1229535"/>
            <a:ext cx="4732256" cy="3926765"/>
          </a:xfrm>
          <a:prstGeom prst="rect">
            <a:avLst/>
          </a:prstGeom>
        </p:spPr>
      </p:pic>
      <p:pic>
        <p:nvPicPr>
          <p:cNvPr id="13" name="Picture 12"/>
          <p:cNvPicPr>
            <a:picLocks noChangeAspect="1"/>
          </p:cNvPicPr>
          <p:nvPr/>
        </p:nvPicPr>
        <p:blipFill>
          <a:blip r:embed="rId2"/>
          <a:stretch>
            <a:fillRect/>
          </a:stretch>
        </p:blipFill>
        <p:spPr>
          <a:xfrm>
            <a:off x="1255720" y="1229536"/>
            <a:ext cx="4678915" cy="3937136"/>
          </a:xfrm>
          <a:prstGeom prst="rect">
            <a:avLst/>
          </a:prstGeom>
        </p:spPr>
      </p:pic>
      <p:sp>
        <p:nvSpPr>
          <p:cNvPr id="8" name="TextBox 7"/>
          <p:cNvSpPr txBox="1"/>
          <p:nvPr/>
        </p:nvSpPr>
        <p:spPr>
          <a:xfrm>
            <a:off x="1458387" y="5850646"/>
            <a:ext cx="9275154" cy="368300"/>
          </a:xfrm>
          <a:prstGeom prst="rect">
            <a:avLst/>
          </a:prstGeom>
          <a:noFill/>
        </p:spPr>
        <p:txBody>
          <a:bodyPr wrap="square" rtlCol="0">
            <a:spAutoFit/>
          </a:bodyPr>
          <a:p>
            <a:r>
              <a:rPr lang="zh-CN" altLang="en-US" dirty="0"/>
              <a:t>由图可知，冒充身份</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3.</a:t>
            </a:r>
            <a:r>
              <a:rPr lang="zh-CN" altLang="en-US" sz="3600" b="1" dirty="0" smtClean="0">
                <a:solidFill>
                  <a:srgbClr val="FF0000"/>
                </a:solidFill>
              </a:rPr>
              <a:t> 冒充身份</a:t>
            </a:r>
            <a:endParaRPr lang="en-US" sz="3600" b="1" dirty="0">
              <a:solidFill>
                <a:srgbClr val="FF0000"/>
              </a:solidFill>
            </a:endParaRPr>
          </a:p>
        </p:txBody>
      </p:sp>
      <p:sp>
        <p:nvSpPr>
          <p:cNvPr id="8" name="TextBox 7"/>
          <p:cNvSpPr txBox="1"/>
          <p:nvPr/>
        </p:nvSpPr>
        <p:spPr>
          <a:xfrm>
            <a:off x="1936377" y="5721342"/>
            <a:ext cx="10255623" cy="369332"/>
          </a:xfrm>
          <a:prstGeom prst="rect">
            <a:avLst/>
          </a:prstGeom>
          <a:noFill/>
        </p:spPr>
        <p:txBody>
          <a:bodyPr wrap="square" rtlCol="0">
            <a:spAutoFit/>
          </a:bodyPr>
          <a:lstStyle/>
          <a:p>
            <a:r>
              <a:rPr lang="zh-CN" altLang="en-US" dirty="0" smtClean="0"/>
              <a:t>冒充身份类垃圾信息更多的只集中在白天，同时也不存在比较明显的高峰期。</a:t>
            </a:r>
            <a:endParaRPr lang="en-US" dirty="0"/>
          </a:p>
        </p:txBody>
      </p:sp>
      <p:pic>
        <p:nvPicPr>
          <p:cNvPr id="5" name="Picture 4"/>
          <p:cNvPicPr>
            <a:picLocks noChangeAspect="1"/>
          </p:cNvPicPr>
          <p:nvPr/>
        </p:nvPicPr>
        <p:blipFill>
          <a:blip r:embed="rId1"/>
          <a:stretch>
            <a:fillRect/>
          </a:stretch>
        </p:blipFill>
        <p:spPr>
          <a:xfrm>
            <a:off x="685323" y="1488090"/>
            <a:ext cx="11090284" cy="1420044"/>
          </a:xfrm>
          <a:prstGeom prst="rect">
            <a:avLst/>
          </a:prstGeom>
        </p:spPr>
      </p:pic>
      <p:pic>
        <p:nvPicPr>
          <p:cNvPr id="12" name="Picture 11"/>
          <p:cNvPicPr>
            <a:picLocks noChangeAspect="1"/>
          </p:cNvPicPr>
          <p:nvPr/>
        </p:nvPicPr>
        <p:blipFill>
          <a:blip r:embed="rId2"/>
          <a:stretch>
            <a:fillRect/>
          </a:stretch>
        </p:blipFill>
        <p:spPr>
          <a:xfrm>
            <a:off x="685323" y="3479841"/>
            <a:ext cx="11090284" cy="1385197"/>
          </a:xfrm>
          <a:prstGeom prst="rect">
            <a:avLst/>
          </a:prstGeom>
        </p:spPr>
      </p:pic>
      <p:sp>
        <p:nvSpPr>
          <p:cNvPr id="13" name="TextBox 12"/>
          <p:cNvSpPr txBox="1"/>
          <p:nvPr/>
        </p:nvSpPr>
        <p:spPr>
          <a:xfrm>
            <a:off x="4858871" y="301571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4" name="TextBox 13"/>
          <p:cNvSpPr txBox="1"/>
          <p:nvPr/>
        </p:nvSpPr>
        <p:spPr>
          <a:xfrm>
            <a:off x="474345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4.</a:t>
            </a:r>
            <a:r>
              <a:rPr lang="zh-CN" altLang="en-US" sz="3600" b="1" dirty="0" smtClean="0">
                <a:solidFill>
                  <a:srgbClr val="FF0000"/>
                </a:solidFill>
              </a:rPr>
              <a:t> 地产广告</a:t>
            </a:r>
            <a:endParaRPr lang="en-US" sz="3600" b="1" dirty="0">
              <a:solidFill>
                <a:srgbClr val="FF0000"/>
              </a:solidFill>
            </a:endParaRPr>
          </a:p>
        </p:txBody>
      </p:sp>
      <p:sp>
        <p:nvSpPr>
          <p:cNvPr id="8" name="TextBox 7"/>
          <p:cNvSpPr txBox="1"/>
          <p:nvPr/>
        </p:nvSpPr>
        <p:spPr>
          <a:xfrm>
            <a:off x="2638676" y="6060935"/>
            <a:ext cx="7096996" cy="369332"/>
          </a:xfrm>
          <a:prstGeom prst="rect">
            <a:avLst/>
          </a:prstGeom>
          <a:noFill/>
        </p:spPr>
        <p:txBody>
          <a:bodyPr wrap="square" rtlCol="0">
            <a:spAutoFit/>
          </a:bodyPr>
          <a:lstStyle/>
          <a:p>
            <a:r>
              <a:rPr lang="zh-CN" altLang="en-US" dirty="0" smtClean="0"/>
              <a:t>在这四种垃圾信息中，地产广告类型的垃圾信息所占比重是最少的。</a:t>
            </a:r>
            <a:endParaRPr lang="en-US" dirty="0"/>
          </a:p>
        </p:txBody>
      </p:sp>
      <p:pic>
        <p:nvPicPr>
          <p:cNvPr id="3" name="Picture 2"/>
          <p:cNvPicPr>
            <a:picLocks noChangeAspect="1"/>
          </p:cNvPicPr>
          <p:nvPr/>
        </p:nvPicPr>
        <p:blipFill>
          <a:blip r:embed="rId1"/>
          <a:stretch>
            <a:fillRect/>
          </a:stretch>
        </p:blipFill>
        <p:spPr>
          <a:xfrm>
            <a:off x="1848474" y="1406010"/>
            <a:ext cx="8259856" cy="3872150"/>
          </a:xfrm>
          <a:prstGeom prst="rect">
            <a:avLst/>
          </a:prstGeom>
        </p:spPr>
      </p:pic>
      <p:sp>
        <p:nvSpPr>
          <p:cNvPr id="6" name="TextBox 5"/>
          <p:cNvSpPr txBox="1"/>
          <p:nvPr/>
        </p:nvSpPr>
        <p:spPr>
          <a:xfrm>
            <a:off x="5109882" y="5386803"/>
            <a:ext cx="2262158" cy="369332"/>
          </a:xfrm>
          <a:prstGeom prst="rect">
            <a:avLst/>
          </a:prstGeom>
          <a:noFill/>
        </p:spPr>
        <p:txBody>
          <a:bodyPr wrap="none" rtlCol="0">
            <a:spAutoFit/>
          </a:bodyPr>
          <a:lstStyle/>
          <a:p>
            <a:r>
              <a:rPr lang="zh-CN" altLang="en-US" smtClean="0"/>
              <a:t>地产广告空间分布图</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11032" y="1252590"/>
            <a:ext cx="3480920" cy="2436309"/>
          </a:xfrm>
          <a:prstGeom prst="rect">
            <a:avLst/>
          </a:prstGeom>
        </p:spPr>
      </p:pic>
      <p:pic>
        <p:nvPicPr>
          <p:cNvPr id="5" name="Picture 4"/>
          <p:cNvPicPr>
            <a:picLocks noChangeAspect="1"/>
          </p:cNvPicPr>
          <p:nvPr/>
        </p:nvPicPr>
        <p:blipFill>
          <a:blip r:embed="rId2"/>
          <a:stretch>
            <a:fillRect/>
          </a:stretch>
        </p:blipFill>
        <p:spPr>
          <a:xfrm>
            <a:off x="7540439" y="1252590"/>
            <a:ext cx="3414432" cy="2436309"/>
          </a:xfrm>
          <a:prstGeom prst="rect">
            <a:avLst/>
          </a:prstGeom>
        </p:spPr>
      </p:pic>
      <p:pic>
        <p:nvPicPr>
          <p:cNvPr id="7" name="Picture 6"/>
          <p:cNvPicPr>
            <a:picLocks noChangeAspect="1"/>
          </p:cNvPicPr>
          <p:nvPr/>
        </p:nvPicPr>
        <p:blipFill>
          <a:blip r:embed="rId3"/>
          <a:stretch>
            <a:fillRect/>
          </a:stretch>
        </p:blipFill>
        <p:spPr>
          <a:xfrm>
            <a:off x="1611031" y="3970166"/>
            <a:ext cx="3540576" cy="2460065"/>
          </a:xfrm>
          <a:prstGeom prst="rect">
            <a:avLst/>
          </a:prstGeom>
        </p:spPr>
      </p:pic>
      <p:pic>
        <p:nvPicPr>
          <p:cNvPr id="9" name="Picture 8"/>
          <p:cNvPicPr>
            <a:picLocks noChangeAspect="1"/>
          </p:cNvPicPr>
          <p:nvPr/>
        </p:nvPicPr>
        <p:blipFill>
          <a:blip r:embed="rId4"/>
          <a:stretch>
            <a:fillRect/>
          </a:stretch>
        </p:blipFill>
        <p:spPr>
          <a:xfrm>
            <a:off x="7540439" y="3970166"/>
            <a:ext cx="3414432" cy="2460065"/>
          </a:xfrm>
          <a:prstGeom prst="rect">
            <a:avLst/>
          </a:prstGeom>
        </p:spPr>
      </p:pic>
      <p:sp>
        <p:nvSpPr>
          <p:cNvPr id="10" name="TextBox 9"/>
          <p:cNvSpPr txBox="1"/>
          <p:nvPr/>
        </p:nvSpPr>
        <p:spPr>
          <a:xfrm>
            <a:off x="5327649" y="1467741"/>
            <a:ext cx="2135205" cy="4662815"/>
          </a:xfrm>
          <a:prstGeom prst="rect">
            <a:avLst/>
          </a:prstGeom>
          <a:noFill/>
        </p:spPr>
        <p:txBody>
          <a:bodyPr wrap="square" rtlCol="0">
            <a:spAutoFit/>
          </a:bodyPr>
          <a:lstStyle/>
          <a:p>
            <a:pPr>
              <a:lnSpc>
                <a:spcPct val="150000"/>
              </a:lnSpc>
            </a:pPr>
            <a:r>
              <a:rPr lang="zh-CN" altLang="en-US" dirty="0" smtClean="0"/>
              <a:t>这四幅图分别是连续四天内，所有垃圾短信的分类情况以及对应伪基站所在位置。</a:t>
            </a:r>
            <a:endParaRPr lang="en-US" altLang="zh-CN" dirty="0" smtClean="0"/>
          </a:p>
          <a:p>
            <a:pPr>
              <a:lnSpc>
                <a:spcPct val="150000"/>
              </a:lnSpc>
            </a:pPr>
            <a:r>
              <a:rPr lang="zh-CN" altLang="en-US" dirty="0" smtClean="0"/>
              <a:t>从图中可以看出办证发票和冒充身份始终是最多的两种垃圾短信，而朝阳区一直是伪基站数量最多的区划单位。</a:t>
            </a:r>
            <a:endParaRPr lang="en-US" dirty="0"/>
          </a:p>
        </p:txBody>
      </p:sp>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4875635283&amp;di=0ee8832de5bc2a4ae25a1bbb0daa5737&amp;imgtype=0&amp;src=http%3A%2F%2Fimg1.gtimg.com%2Fhn%2Fpics%2Fhv1%2F250%2F244%2F1988%2F12933217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019" y="1961141"/>
            <a:ext cx="3056436" cy="4329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44875679749&amp;di=dba2a086c782b2b6c2782ff62e21d908&amp;imgtype=0&amp;src=http%3A%2F%2Fwww.lfnews.cn%2Flfnews%2Fattachments%2F2015%2F02%2F7266_201502161015561xFG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652" y="294979"/>
            <a:ext cx="3120934" cy="5560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2693" y="614294"/>
            <a:ext cx="4568879" cy="6323965"/>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现如今各式各样的垃圾短信层出不穷，用</a:t>
            </a:r>
            <a:r>
              <a:rPr lang="zh-CN" altLang="en-US" dirty="0">
                <a:latin typeface="宋体" panose="02010600030101010101" pitchFamily="2" charset="-122"/>
                <a:ea typeface="宋体" panose="02010600030101010101" pitchFamily="2" charset="-122"/>
                <a:cs typeface="宋体" panose="02010600030101010101" pitchFamily="2" charset="-122"/>
              </a:rPr>
              <a:t>“伪基站”发送垃圾短信已成为不法分子诈骗、推销的新</a:t>
            </a:r>
            <a:r>
              <a:rPr lang="zh-CN" altLang="en-US" dirty="0" smtClean="0">
                <a:latin typeface="宋体" panose="02010600030101010101" pitchFamily="2" charset="-122"/>
                <a:ea typeface="宋体" panose="02010600030101010101" pitchFamily="2" charset="-122"/>
                <a:cs typeface="宋体" panose="02010600030101010101" pitchFamily="2" charset="-122"/>
              </a:rPr>
              <a:t>手段，所造成的影响十分恶劣。</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伪</a:t>
            </a:r>
            <a:r>
              <a:rPr lang="zh-CN" altLang="en-US" dirty="0">
                <a:latin typeface="宋体" panose="02010600030101010101" pitchFamily="2" charset="-122"/>
                <a:ea typeface="宋体" panose="02010600030101010101" pitchFamily="2" charset="-122"/>
                <a:cs typeface="宋体" panose="02010600030101010101" pitchFamily="2" charset="-122"/>
              </a:rPr>
              <a:t>基站”即假基站，能够搜集以其为中心、一定半径范围内的手机卡信息</a:t>
            </a:r>
            <a:r>
              <a:rPr lang="zh-CN" altLang="en-US" dirty="0" smtClean="0">
                <a:latin typeface="宋体" panose="02010600030101010101" pitchFamily="2" charset="-122"/>
                <a:ea typeface="宋体" panose="02010600030101010101" pitchFamily="2" charset="-122"/>
                <a:cs typeface="宋体" panose="02010600030101010101" pitchFamily="2" charset="-122"/>
              </a:rPr>
              <a:t>，利用</a:t>
            </a:r>
            <a:r>
              <a:rPr lang="en-US" dirty="0">
                <a:latin typeface="宋体" panose="02010600030101010101" pitchFamily="2" charset="-122"/>
                <a:ea typeface="宋体" panose="02010600030101010101" pitchFamily="2" charset="-122"/>
                <a:cs typeface="宋体" panose="02010600030101010101" pitchFamily="2" charset="-122"/>
              </a:rPr>
              <a:t>GSM(</a:t>
            </a:r>
            <a:r>
              <a:rPr lang="zh-CN" altLang="en-US" dirty="0">
                <a:latin typeface="宋体" panose="02010600030101010101" pitchFamily="2" charset="-122"/>
                <a:ea typeface="宋体" panose="02010600030101010101" pitchFamily="2" charset="-122"/>
                <a:cs typeface="宋体" panose="02010600030101010101" pitchFamily="2" charset="-122"/>
              </a:rPr>
              <a:t>全球移动通信系统</a:t>
            </a:r>
            <a:r>
              <a:rPr lang="en-US"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验证漏洞伪装成运营商的基站，冒用银行、运营商</a:t>
            </a:r>
            <a:r>
              <a:rPr lang="zh-CN" altLang="en-US" dirty="0" smtClean="0">
                <a:latin typeface="宋体" panose="02010600030101010101" pitchFamily="2" charset="-122"/>
                <a:ea typeface="宋体" panose="02010600030101010101" pitchFamily="2" charset="-122"/>
                <a:cs typeface="宋体" panose="02010600030101010101" pitchFamily="2" charset="-122"/>
              </a:rPr>
              <a:t>、国家机关</a:t>
            </a:r>
            <a:r>
              <a:rPr lang="zh-CN" altLang="en-US" dirty="0">
                <a:latin typeface="宋体" panose="02010600030101010101" pitchFamily="2" charset="-122"/>
                <a:ea typeface="宋体" panose="02010600030101010101" pitchFamily="2" charset="-122"/>
                <a:cs typeface="宋体" panose="02010600030101010101" pitchFamily="2" charset="-122"/>
              </a:rPr>
              <a:t>或他人号码，强行向用户发送诈骗、色情、赌博、广告等短信息。不法人员利用伪基站发送短信</a:t>
            </a:r>
            <a:r>
              <a:rPr lang="zh-CN" altLang="en-US" dirty="0" smtClean="0">
                <a:latin typeface="宋体" panose="02010600030101010101" pitchFamily="2" charset="-122"/>
                <a:ea typeface="宋体" panose="02010600030101010101" pitchFamily="2" charset="-122"/>
                <a:cs typeface="宋体" panose="02010600030101010101" pitchFamily="2" charset="-122"/>
              </a:rPr>
              <a:t>，不仅</a:t>
            </a:r>
            <a:r>
              <a:rPr lang="zh-CN" altLang="en-US" dirty="0">
                <a:latin typeface="宋体" panose="02010600030101010101" pitchFamily="2" charset="-122"/>
                <a:ea typeface="宋体" panose="02010600030101010101" pitchFamily="2" charset="-122"/>
                <a:cs typeface="宋体" panose="02010600030101010101" pitchFamily="2" charset="-122"/>
              </a:rPr>
              <a:t>干扰</a:t>
            </a:r>
            <a:r>
              <a:rPr lang="zh-CN" altLang="en-US" dirty="0" smtClean="0">
                <a:latin typeface="宋体" panose="02010600030101010101" pitchFamily="2" charset="-122"/>
                <a:ea typeface="宋体" panose="02010600030101010101" pitchFamily="2" charset="-122"/>
                <a:cs typeface="宋体" panose="02010600030101010101" pitchFamily="2" charset="-122"/>
              </a:rPr>
              <a:t>公共频率资源，</a:t>
            </a:r>
            <a:r>
              <a:rPr lang="zh-CN" altLang="en-US" dirty="0">
                <a:latin typeface="宋体" panose="02010600030101010101" pitchFamily="2" charset="-122"/>
                <a:ea typeface="宋体" panose="02010600030101010101" pitchFamily="2" charset="-122"/>
                <a:cs typeface="宋体" panose="02010600030101010101" pitchFamily="2" charset="-122"/>
              </a:rPr>
              <a:t>影响人们的正常通讯，而且通过群发短信的方式发送内容不受控的短信息，严重侵害了社会秩序。</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dirty="0">
              <a:latin typeface="宋体" panose="02010600030101010101" pitchFamily="2" charset="-122"/>
              <a:ea typeface="宋体" panose="02010600030101010101" pitchFamily="2" charset="-122"/>
              <a:cs typeface="宋体" panose="02010600030101010101" pitchFamily="2" charset="-122"/>
            </a:endParaRPr>
          </a:p>
        </p:txBody>
      </p:sp>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smtClean="0">
                <a:solidFill>
                  <a:schemeClr val="bg1"/>
                </a:solidFill>
              </a:rPr>
              <a:t>背景介绍</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940175" y="1335665"/>
            <a:ext cx="3911600" cy="2095500"/>
          </a:xfrm>
          <a:prstGeom prst="rect">
            <a:avLst/>
          </a:prstGeom>
        </p:spPr>
      </p:pic>
      <p:pic>
        <p:nvPicPr>
          <p:cNvPr id="8" name="Picture 7"/>
          <p:cNvPicPr>
            <a:picLocks noChangeAspect="1"/>
          </p:cNvPicPr>
          <p:nvPr/>
        </p:nvPicPr>
        <p:blipFill>
          <a:blip r:embed="rId2"/>
          <a:stretch>
            <a:fillRect/>
          </a:stretch>
        </p:blipFill>
        <p:spPr>
          <a:xfrm>
            <a:off x="965575" y="3859584"/>
            <a:ext cx="3886200" cy="2286000"/>
          </a:xfrm>
          <a:prstGeom prst="rect">
            <a:avLst/>
          </a:prstGeom>
        </p:spPr>
      </p:pic>
      <p:sp>
        <p:nvSpPr>
          <p:cNvPr id="10" name="TextBox 9"/>
          <p:cNvSpPr txBox="1"/>
          <p:nvPr/>
        </p:nvSpPr>
        <p:spPr>
          <a:xfrm>
            <a:off x="5085710" y="1943675"/>
            <a:ext cx="2135205" cy="3831818"/>
          </a:xfrm>
          <a:prstGeom prst="rect">
            <a:avLst/>
          </a:prstGeom>
          <a:noFill/>
        </p:spPr>
        <p:txBody>
          <a:bodyPr wrap="square" rtlCol="0">
            <a:spAutoFit/>
          </a:bodyPr>
          <a:lstStyle/>
          <a:p>
            <a:pPr>
              <a:lnSpc>
                <a:spcPct val="150000"/>
              </a:lnSpc>
            </a:pPr>
            <a:r>
              <a:rPr lang="zh-CN" altLang="en-US" dirty="0" smtClean="0"/>
              <a:t>这四幅图分别是连续四天内所有垃圾短信中所提取出的词云，从中可以看到发票、我行、公司基本上都是出现频率最高的，也表明了在垃圾</a:t>
            </a:r>
            <a:r>
              <a:rPr lang="zh-CN" altLang="en-US" smtClean="0"/>
              <a:t>信息中办证发票信息最多。</a:t>
            </a:r>
            <a:endParaRPr lang="en-US" dirty="0"/>
          </a:p>
        </p:txBody>
      </p:sp>
      <p:pic>
        <p:nvPicPr>
          <p:cNvPr id="11" name="Picture 10"/>
          <p:cNvPicPr>
            <a:picLocks noChangeAspect="1"/>
          </p:cNvPicPr>
          <p:nvPr/>
        </p:nvPicPr>
        <p:blipFill>
          <a:blip r:embed="rId3"/>
          <a:stretch>
            <a:fillRect/>
          </a:stretch>
        </p:blipFill>
        <p:spPr>
          <a:xfrm>
            <a:off x="7454850" y="1334468"/>
            <a:ext cx="3661385" cy="2127883"/>
          </a:xfrm>
          <a:prstGeom prst="rect">
            <a:avLst/>
          </a:prstGeom>
        </p:spPr>
      </p:pic>
      <p:pic>
        <p:nvPicPr>
          <p:cNvPr id="12" name="Picture 11"/>
          <p:cNvPicPr>
            <a:picLocks noChangeAspect="1"/>
          </p:cNvPicPr>
          <p:nvPr/>
        </p:nvPicPr>
        <p:blipFill>
          <a:blip r:embed="rId4"/>
          <a:stretch>
            <a:fillRect/>
          </a:stretch>
        </p:blipFill>
        <p:spPr>
          <a:xfrm>
            <a:off x="7454851" y="3859584"/>
            <a:ext cx="3671814" cy="2286000"/>
          </a:xfrm>
          <a:prstGeom prst="rect">
            <a:avLst/>
          </a:prstGeom>
        </p:spPr>
      </p:pic>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smtClean="0">
                <a:solidFill>
                  <a:schemeClr val="bg1"/>
                </a:solidFill>
              </a:rPr>
              <a:t>背景介绍</a:t>
            </a:r>
            <a:endParaRPr lang="en-US" dirty="0">
              <a:solidFill>
                <a:schemeClr val="bg1"/>
              </a:solidFill>
            </a:endParaRPr>
          </a:p>
        </p:txBody>
      </p:sp>
      <p:sp>
        <p:nvSpPr>
          <p:cNvPr id="2" name="TextBox 1"/>
          <p:cNvSpPr txBox="1"/>
          <p:nvPr/>
        </p:nvSpPr>
        <p:spPr>
          <a:xfrm>
            <a:off x="1422401" y="1567543"/>
            <a:ext cx="9797142" cy="2585323"/>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为了能够更好的治理严重的垃圾短信泛滥问题，可以通过对用户收到的垃圾短信的相关信息进行进一步的可视化分析，从中观察总结出垃圾短信基站的分布规律，从而可以配合有关部门设计出一套有效的解决方案。</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从信息中我们可以分析得到的数据如下所示</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3" name="Picture 2"/>
          <p:cNvPicPr>
            <a:picLocks noChangeAspect="1"/>
          </p:cNvPicPr>
          <p:nvPr/>
        </p:nvPicPr>
        <p:blipFill>
          <a:blip r:embed="rId1"/>
          <a:stretch>
            <a:fillRect/>
          </a:stretch>
        </p:blipFill>
        <p:spPr>
          <a:xfrm>
            <a:off x="1983922" y="4254466"/>
            <a:ext cx="8674100" cy="19939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8685" y="769257"/>
            <a:ext cx="1097280" cy="368300"/>
          </a:xfrm>
          <a:prstGeom prst="rect">
            <a:avLst/>
          </a:prstGeom>
          <a:noFill/>
        </p:spPr>
        <p:txBody>
          <a:bodyPr wrap="none" rtlCol="0">
            <a:spAutoFit/>
          </a:bodyPr>
          <a:lstStyle/>
          <a:p>
            <a:r>
              <a:rPr lang="zh-CN" altLang="en-US" dirty="0">
                <a:solidFill>
                  <a:schemeClr val="bg1"/>
                </a:solidFill>
              </a:rPr>
              <a:t>系统设计</a:t>
            </a:r>
            <a:endParaRPr lang="zh-CN" altLang="en-US" dirty="0">
              <a:solidFill>
                <a:schemeClr val="bg1"/>
              </a:solidFill>
            </a:endParaRPr>
          </a:p>
        </p:txBody>
      </p:sp>
      <p:sp>
        <p:nvSpPr>
          <p:cNvPr id="2" name="TextBox 1"/>
          <p:cNvSpPr txBox="1"/>
          <p:nvPr/>
        </p:nvSpPr>
        <p:spPr>
          <a:xfrm>
            <a:off x="3385820" y="302895"/>
            <a:ext cx="6257925" cy="922020"/>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Overview-Filter-Detail</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概览</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过滤</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细节</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753110" y="1414145"/>
            <a:ext cx="10641965" cy="508508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2" name="TextBox 1"/>
          <p:cNvSpPr txBox="1"/>
          <p:nvPr/>
        </p:nvSpPr>
        <p:spPr>
          <a:xfrm>
            <a:off x="1378858" y="1951390"/>
            <a:ext cx="9797142" cy="3000821"/>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伪</a:t>
            </a:r>
            <a:r>
              <a:rPr lang="zh-CN" altLang="en-US" dirty="0">
                <a:latin typeface="宋体" panose="02010600030101010101" pitchFamily="2" charset="-122"/>
                <a:ea typeface="宋体" panose="02010600030101010101" pitchFamily="2" charset="-122"/>
                <a:cs typeface="宋体" panose="02010600030101010101" pitchFamily="2" charset="-122"/>
              </a:rPr>
              <a:t>基站</a:t>
            </a:r>
            <a:r>
              <a:rPr lang="zh-CN" altLang="en-US" dirty="0" smtClean="0">
                <a:latin typeface="宋体" panose="02010600030101010101" pitchFamily="2" charset="-122"/>
                <a:ea typeface="宋体" panose="02010600030101010101" pitchFamily="2" charset="-122"/>
                <a:cs typeface="宋体" panose="02010600030101010101" pitchFamily="2" charset="-122"/>
              </a:rPr>
              <a:t>常存在于</a:t>
            </a:r>
            <a:r>
              <a:rPr lang="zh-CN" altLang="en-US" dirty="0">
                <a:latin typeface="宋体" panose="02010600030101010101" pitchFamily="2" charset="-122"/>
                <a:ea typeface="宋体" panose="02010600030101010101" pitchFamily="2" charset="-122"/>
                <a:cs typeface="宋体" panose="02010600030101010101" pitchFamily="2" charset="-122"/>
              </a:rPr>
              <a:t>人口密集的区域，以各种名义向一定范围内的手机发送垃圾短信，因此，了解掌握伪基站出行的</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时空模式</a:t>
            </a:r>
            <a:r>
              <a:rPr lang="zh-CN" altLang="en-US" dirty="0">
                <a:latin typeface="宋体" panose="02010600030101010101" pitchFamily="2" charset="-122"/>
                <a:ea typeface="宋体" panose="02010600030101010101" pitchFamily="2" charset="-122"/>
                <a:cs typeface="宋体" panose="02010600030101010101" pitchFamily="2" charset="-122"/>
              </a:rPr>
              <a:t>，能够帮助执法人员尽早阻止和抓获不法分子，从而更好地维护社会秩序</a:t>
            </a:r>
            <a:r>
              <a:rPr lang="zh-CN" altLang="en-US" dirty="0" smtClean="0">
                <a:latin typeface="宋体" panose="02010600030101010101" pitchFamily="2" charset="-122"/>
                <a:ea typeface="宋体" panose="02010600030101010101" pitchFamily="2" charset="-122"/>
                <a:cs typeface="宋体" panose="02010600030101010101" pitchFamily="2" charset="-122"/>
              </a:rPr>
              <a:t>。</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然而</a:t>
            </a:r>
            <a:r>
              <a:rPr lang="zh-CN" altLang="en-US" dirty="0">
                <a:latin typeface="宋体" panose="02010600030101010101" pitchFamily="2" charset="-122"/>
                <a:ea typeface="宋体" panose="02010600030101010101" pitchFamily="2" charset="-122"/>
                <a:cs typeface="宋体" panose="02010600030101010101" pitchFamily="2" charset="-122"/>
              </a:rPr>
              <a:t>仅仅从垃圾短信中很难确定其对应的伪基站，即无法确定来自同一台伪基站设备的垃圾短信，相同的垃圾短信有可能来自不同的伪基站，同一个伪基站可能不送不同的短信</a:t>
            </a:r>
            <a:r>
              <a:rPr lang="zh-CN" altLang="en-US" dirty="0" smtClean="0">
                <a:latin typeface="宋体" panose="02010600030101010101" pitchFamily="2" charset="-122"/>
                <a:ea typeface="宋体" panose="02010600030101010101" pitchFamily="2" charset="-122"/>
                <a:cs typeface="宋体" panose="02010600030101010101" pitchFamily="2" charset="-122"/>
              </a:rPr>
              <a:t>。</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因此首先可以通过对垃圾</a:t>
            </a:r>
            <a:r>
              <a:rPr lang="zh-CN" altLang="en-US" dirty="0">
                <a:latin typeface="宋体" panose="02010600030101010101" pitchFamily="2" charset="-122"/>
                <a:ea typeface="宋体" panose="02010600030101010101" pitchFamily="2" charset="-122"/>
                <a:cs typeface="宋体" panose="02010600030101010101" pitchFamily="2" charset="-122"/>
              </a:rPr>
              <a:t>短信数据进行可视分析</a:t>
            </a:r>
            <a:r>
              <a:rPr lang="zh-CN" altLang="en-US" dirty="0" smtClean="0">
                <a:latin typeface="宋体" panose="02010600030101010101" pitchFamily="2" charset="-122"/>
                <a:ea typeface="宋体" panose="02010600030101010101" pitchFamily="2" charset="-122"/>
                <a:cs typeface="宋体" panose="02010600030101010101" pitchFamily="2" charset="-122"/>
              </a:rPr>
              <a:t>，</a:t>
            </a:r>
            <a:r>
              <a:rPr lang="zh-CN" altLang="en-US" dirty="0" smtClean="0">
                <a:solidFill>
                  <a:srgbClr val="FF0000"/>
                </a:solidFill>
                <a:latin typeface="宋体" panose="02010600030101010101" pitchFamily="2" charset="-122"/>
                <a:ea typeface="宋体" panose="02010600030101010101" pitchFamily="2" charset="-122"/>
                <a:cs typeface="宋体" panose="02010600030101010101" pitchFamily="2" charset="-122"/>
              </a:rPr>
              <a:t>从宏观的角度揭示出伪</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基站的总体时空活动规律</a:t>
            </a:r>
            <a:r>
              <a:rPr lang="zh-CN" altLang="en-US" dirty="0" smtClean="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en-US"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241336" y="289497"/>
            <a:ext cx="7462524" cy="3739084"/>
          </a:xfrm>
          <a:prstGeom prst="rect">
            <a:avLst/>
          </a:prstGeom>
        </p:spPr>
      </p:pic>
      <p:sp>
        <p:nvSpPr>
          <p:cNvPr id="5" name="TextBox 4"/>
          <p:cNvSpPr txBox="1"/>
          <p:nvPr/>
        </p:nvSpPr>
        <p:spPr>
          <a:xfrm>
            <a:off x="685323" y="1527951"/>
            <a:ext cx="2556013" cy="2168525"/>
          </a:xfrm>
          <a:prstGeom prst="rect">
            <a:avLst/>
          </a:prstGeom>
          <a:noFill/>
        </p:spPr>
        <p:txBody>
          <a:bodyPr wrap="square" rtlCol="0">
            <a:spAutoFit/>
          </a:bodyPr>
          <a:lstStyle/>
          <a:p>
            <a:pPr>
              <a:lnSpc>
                <a:spcPct val="150000"/>
              </a:lnSpc>
            </a:pPr>
            <a:r>
              <a:rPr lang="en-US" altLang="zh-CN" dirty="0" smtClean="0"/>
              <a:t>	</a:t>
            </a:r>
            <a:r>
              <a:rPr lang="zh-CN" altLang="en-US" dirty="0" smtClean="0"/>
              <a:t>工作日整天的伪基站空间分布如图</a:t>
            </a:r>
            <a:r>
              <a:rPr lang="en-US" altLang="zh-CN" dirty="0" smtClean="0"/>
              <a:t>1</a:t>
            </a:r>
            <a:r>
              <a:rPr lang="zh-CN" altLang="en-US" dirty="0" smtClean="0"/>
              <a:t>所示，从整体分析中可以看出有大量的伪基站出现在朝阳区、东城区内。</a:t>
            </a:r>
            <a:endParaRPr lang="en-US" dirty="0"/>
          </a:p>
        </p:txBody>
      </p:sp>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pic>
        <p:nvPicPr>
          <p:cNvPr id="8" name="Picture 7"/>
          <p:cNvPicPr>
            <a:picLocks noChangeAspect="1"/>
          </p:cNvPicPr>
          <p:nvPr/>
        </p:nvPicPr>
        <p:blipFill>
          <a:blip r:embed="rId2"/>
          <a:stretch>
            <a:fillRect/>
          </a:stretch>
        </p:blipFill>
        <p:spPr>
          <a:xfrm>
            <a:off x="846688" y="4611100"/>
            <a:ext cx="10847294" cy="1421898"/>
          </a:xfrm>
          <a:prstGeom prst="rect">
            <a:avLst/>
          </a:prstGeom>
        </p:spPr>
      </p:pic>
      <p:sp>
        <p:nvSpPr>
          <p:cNvPr id="10" name="TextBox 9"/>
          <p:cNvSpPr txBox="1"/>
          <p:nvPr/>
        </p:nvSpPr>
        <p:spPr>
          <a:xfrm>
            <a:off x="5628864" y="41659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工作日全天空间分布图</a:t>
            </a:r>
            <a:endParaRPr lang="en-US" sz="1400" dirty="0"/>
          </a:p>
        </p:txBody>
      </p:sp>
      <p:sp>
        <p:nvSpPr>
          <p:cNvPr id="11" name="TextBox 10"/>
          <p:cNvSpPr txBox="1"/>
          <p:nvPr/>
        </p:nvSpPr>
        <p:spPr>
          <a:xfrm>
            <a:off x="3693459" y="6170369"/>
            <a:ext cx="4570482" cy="338554"/>
          </a:xfrm>
          <a:prstGeom prst="rect">
            <a:avLst/>
          </a:prstGeom>
          <a:noFill/>
        </p:spPr>
        <p:txBody>
          <a:bodyPr wrap="none" rtlCol="0">
            <a:spAutoFit/>
          </a:bodyPr>
          <a:lstStyle/>
          <a:p>
            <a:r>
              <a:rPr lang="zh-CN" altLang="en-US" sz="1600" dirty="0" smtClean="0"/>
              <a:t>图</a:t>
            </a:r>
            <a:r>
              <a:rPr lang="en-US" altLang="zh-CN" sz="1600" dirty="0" smtClean="0"/>
              <a:t>2.</a:t>
            </a:r>
            <a:r>
              <a:rPr lang="zh-CN" altLang="en-US" sz="1600" dirty="0" smtClean="0"/>
              <a:t> 工作日一天内伪基站活动随时间变化的曲线 </a:t>
            </a:r>
            <a:endParaRPr lang="en-US" sz="1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10" name="TextBox 9"/>
          <p:cNvSpPr txBox="1"/>
          <p:nvPr/>
        </p:nvSpPr>
        <p:spPr>
          <a:xfrm>
            <a:off x="1517874" y="60455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工作日全天空间分布图</a:t>
            </a:r>
            <a:endParaRPr lang="en-US" sz="1400" dirty="0"/>
          </a:p>
        </p:txBody>
      </p:sp>
      <p:pic>
        <p:nvPicPr>
          <p:cNvPr id="2" name="图片 1"/>
          <p:cNvPicPr>
            <a:picLocks noChangeAspect="1"/>
          </p:cNvPicPr>
          <p:nvPr/>
        </p:nvPicPr>
        <p:blipFill>
          <a:blip r:embed="rId1"/>
          <a:stretch>
            <a:fillRect/>
          </a:stretch>
        </p:blipFill>
        <p:spPr>
          <a:xfrm>
            <a:off x="6713855" y="1876425"/>
            <a:ext cx="5306060" cy="3977640"/>
          </a:xfrm>
          <a:prstGeom prst="rect">
            <a:avLst/>
          </a:prstGeom>
        </p:spPr>
      </p:pic>
      <p:pic>
        <p:nvPicPr>
          <p:cNvPr id="6" name="内容占位符 5"/>
          <p:cNvPicPr>
            <a:picLocks noChangeAspect="1"/>
          </p:cNvPicPr>
          <p:nvPr>
            <p:ph idx="1"/>
          </p:nvPr>
        </p:nvPicPr>
        <p:blipFill>
          <a:blip r:embed="rId2"/>
          <a:stretch>
            <a:fillRect/>
          </a:stretch>
        </p:blipFill>
        <p:spPr>
          <a:xfrm>
            <a:off x="247015" y="2007870"/>
            <a:ext cx="5949950" cy="3777615"/>
          </a:xfrm>
          <a:prstGeom prst="rect">
            <a:avLst/>
          </a:prstGeom>
        </p:spPr>
      </p:pic>
      <p:sp>
        <p:nvSpPr>
          <p:cNvPr id="9" name="TextBox 9"/>
          <p:cNvSpPr txBox="1"/>
          <p:nvPr/>
        </p:nvSpPr>
        <p:spPr>
          <a:xfrm>
            <a:off x="7923119" y="6109687"/>
            <a:ext cx="3622713" cy="306705"/>
          </a:xfrm>
          <a:prstGeom prst="rect">
            <a:avLst/>
          </a:prstGeom>
          <a:noFill/>
        </p:spPr>
        <p:txBody>
          <a:bodyPr wrap="square" rtlCol="0">
            <a:spAutoFit/>
          </a:bodyPr>
          <a:p>
            <a:r>
              <a:rPr lang="zh-CN" altLang="en-US" sz="1400" dirty="0" smtClean="0"/>
              <a:t>图</a:t>
            </a:r>
            <a:r>
              <a:rPr lang="en-US" altLang="zh-CN" sz="1400" dirty="0" smtClean="0"/>
              <a:t>2. </a:t>
            </a:r>
            <a:r>
              <a:rPr lang="zh-CN" altLang="en-US" sz="1400" dirty="0" smtClean="0"/>
              <a:t>北京行政区划图</a:t>
            </a:r>
            <a:endParaRPr lang="zh-CN" altLang="en-US" sz="1400" dirty="0" smtClean="0"/>
          </a:p>
        </p:txBody>
      </p:sp>
      <p:sp>
        <p:nvSpPr>
          <p:cNvPr id="12" name="TextBox 4"/>
          <p:cNvSpPr txBox="1"/>
          <p:nvPr/>
        </p:nvSpPr>
        <p:spPr>
          <a:xfrm>
            <a:off x="2817495" y="372110"/>
            <a:ext cx="8835390" cy="1337945"/>
          </a:xfrm>
          <a:prstGeom prst="rect">
            <a:avLst/>
          </a:prstGeom>
          <a:noFill/>
        </p:spPr>
        <p:txBody>
          <a:bodyPr wrap="square" rtlCol="0">
            <a:spAutoFit/>
          </a:bodyPr>
          <a:p>
            <a:pPr>
              <a:lnSpc>
                <a:spcPct val="150000"/>
              </a:lnSpc>
            </a:pPr>
            <a:r>
              <a:rPr lang="en-US" altLang="zh-CN" dirty="0" smtClean="0"/>
              <a:t>	</a:t>
            </a:r>
            <a:r>
              <a:rPr lang="zh-CN" altLang="en-US" dirty="0" smtClean="0"/>
              <a:t>如图所示，伪基站分布密集的朝阳区、丰台区也是北京的中心城区，有着繁华的</a:t>
            </a:r>
            <a:r>
              <a:rPr lang="en-US" altLang="zh-CN" dirty="0" smtClean="0"/>
              <a:t>CBD</a:t>
            </a:r>
            <a:r>
              <a:rPr lang="zh-CN" altLang="en-US" dirty="0" smtClean="0"/>
              <a:t>商圈，是主要的工作和通勤区域，可以满足伪基站的收益需求。而平谷区、密云区、怀柔区和延庆区由于人口较少，伪基站的分布数量也少。</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8631" y="1285438"/>
            <a:ext cx="3683910" cy="2249768"/>
          </a:xfrm>
          <a:prstGeom prst="rect">
            <a:avLst/>
          </a:prstGeom>
        </p:spPr>
      </p:pic>
      <p:pic>
        <p:nvPicPr>
          <p:cNvPr id="6" name="Picture 5"/>
          <p:cNvPicPr>
            <a:picLocks noChangeAspect="1"/>
          </p:cNvPicPr>
          <p:nvPr/>
        </p:nvPicPr>
        <p:blipFill>
          <a:blip r:embed="rId2"/>
          <a:stretch>
            <a:fillRect/>
          </a:stretch>
        </p:blipFill>
        <p:spPr>
          <a:xfrm>
            <a:off x="4603621" y="1304506"/>
            <a:ext cx="3451249" cy="2247325"/>
          </a:xfrm>
          <a:prstGeom prst="rect">
            <a:avLst/>
          </a:prstGeom>
        </p:spPr>
      </p:pic>
      <p:pic>
        <p:nvPicPr>
          <p:cNvPr id="7" name="Picture 6"/>
          <p:cNvPicPr>
            <a:picLocks noChangeAspect="1"/>
          </p:cNvPicPr>
          <p:nvPr/>
        </p:nvPicPr>
        <p:blipFill>
          <a:blip r:embed="rId3"/>
          <a:stretch>
            <a:fillRect/>
          </a:stretch>
        </p:blipFill>
        <p:spPr>
          <a:xfrm>
            <a:off x="8435950" y="1285437"/>
            <a:ext cx="3532585" cy="2247325"/>
          </a:xfrm>
          <a:prstGeom prst="rect">
            <a:avLst/>
          </a:prstGeom>
        </p:spPr>
      </p:pic>
      <p:pic>
        <p:nvPicPr>
          <p:cNvPr id="8" name="Picture 7"/>
          <p:cNvPicPr>
            <a:picLocks noChangeAspect="1"/>
          </p:cNvPicPr>
          <p:nvPr/>
        </p:nvPicPr>
        <p:blipFill>
          <a:blip r:embed="rId4"/>
          <a:stretch>
            <a:fillRect/>
          </a:stretch>
        </p:blipFill>
        <p:spPr>
          <a:xfrm>
            <a:off x="538631" y="3973483"/>
            <a:ext cx="3683910" cy="2322465"/>
          </a:xfrm>
          <a:prstGeom prst="rect">
            <a:avLst/>
          </a:prstGeom>
        </p:spPr>
      </p:pic>
      <p:pic>
        <p:nvPicPr>
          <p:cNvPr id="9" name="Picture 8"/>
          <p:cNvPicPr>
            <a:picLocks noChangeAspect="1"/>
          </p:cNvPicPr>
          <p:nvPr/>
        </p:nvPicPr>
        <p:blipFill>
          <a:blip r:embed="rId5"/>
          <a:stretch>
            <a:fillRect/>
          </a:stretch>
        </p:blipFill>
        <p:spPr>
          <a:xfrm>
            <a:off x="4603621" y="3973484"/>
            <a:ext cx="3451249" cy="2322464"/>
          </a:xfrm>
          <a:prstGeom prst="rect">
            <a:avLst/>
          </a:prstGeom>
        </p:spPr>
      </p:pic>
      <p:pic>
        <p:nvPicPr>
          <p:cNvPr id="10" name="Picture 9"/>
          <p:cNvPicPr>
            <a:picLocks noChangeAspect="1"/>
          </p:cNvPicPr>
          <p:nvPr/>
        </p:nvPicPr>
        <p:blipFill>
          <a:blip r:embed="rId6"/>
          <a:stretch>
            <a:fillRect/>
          </a:stretch>
        </p:blipFill>
        <p:spPr>
          <a:xfrm>
            <a:off x="8435950" y="3973483"/>
            <a:ext cx="3525744" cy="2322465"/>
          </a:xfrm>
          <a:prstGeom prst="rect">
            <a:avLst/>
          </a:prstGeom>
        </p:spPr>
      </p:pic>
      <p:sp>
        <p:nvSpPr>
          <p:cNvPr id="11" name="TextBox 10"/>
          <p:cNvSpPr txBox="1"/>
          <p:nvPr/>
        </p:nvSpPr>
        <p:spPr>
          <a:xfrm>
            <a:off x="1138098" y="3589732"/>
            <a:ext cx="2484976" cy="338554"/>
          </a:xfrm>
          <a:prstGeom prst="rect">
            <a:avLst/>
          </a:prstGeom>
          <a:noFill/>
        </p:spPr>
        <p:txBody>
          <a:bodyPr wrap="none" rtlCol="0">
            <a:spAutoFit/>
          </a:bodyPr>
          <a:lstStyle/>
          <a:p>
            <a:r>
              <a:rPr lang="en-US" sz="1600" dirty="0" smtClean="0"/>
              <a:t>6:00 </a:t>
            </a:r>
            <a:r>
              <a:rPr lang="zh-CN" altLang="en-US" sz="1600" dirty="0" smtClean="0"/>
              <a:t>开始出现伪基站活动</a:t>
            </a:r>
            <a:endParaRPr lang="en-US" sz="1600" dirty="0"/>
          </a:p>
        </p:txBody>
      </p:sp>
      <p:sp>
        <p:nvSpPr>
          <p:cNvPr id="12" name="TextBox 11"/>
          <p:cNvSpPr txBox="1"/>
          <p:nvPr/>
        </p:nvSpPr>
        <p:spPr>
          <a:xfrm>
            <a:off x="4414297" y="3589732"/>
            <a:ext cx="3829895" cy="338554"/>
          </a:xfrm>
          <a:prstGeom prst="rect">
            <a:avLst/>
          </a:prstGeom>
          <a:noFill/>
        </p:spPr>
        <p:txBody>
          <a:bodyPr wrap="none" rtlCol="0">
            <a:spAutoFit/>
          </a:bodyPr>
          <a:lstStyle/>
          <a:p>
            <a:r>
              <a:rPr lang="en-US" altLang="zh-CN" sz="1600" dirty="0" smtClean="0"/>
              <a:t>10</a:t>
            </a:r>
            <a:r>
              <a:rPr lang="en-US" sz="1600" dirty="0" smtClean="0"/>
              <a:t>:00 </a:t>
            </a:r>
            <a:r>
              <a:rPr lang="zh-CN" altLang="en-US" sz="1600" dirty="0" smtClean="0"/>
              <a:t>开始出现伪基站活动的第一个高峰</a:t>
            </a:r>
            <a:endParaRPr lang="en-US" sz="1600" dirty="0"/>
          </a:p>
        </p:txBody>
      </p:sp>
      <p:sp>
        <p:nvSpPr>
          <p:cNvPr id="13" name="TextBox 12"/>
          <p:cNvSpPr txBox="1"/>
          <p:nvPr/>
        </p:nvSpPr>
        <p:spPr>
          <a:xfrm>
            <a:off x="9104612" y="3586549"/>
            <a:ext cx="2188420" cy="338554"/>
          </a:xfrm>
          <a:prstGeom prst="rect">
            <a:avLst/>
          </a:prstGeom>
          <a:noFill/>
        </p:spPr>
        <p:txBody>
          <a:bodyPr wrap="none" rtlCol="0">
            <a:spAutoFit/>
          </a:bodyPr>
          <a:lstStyle/>
          <a:p>
            <a:r>
              <a:rPr lang="en-US" altLang="zh-CN" sz="1600" dirty="0" smtClean="0"/>
              <a:t>14:00</a:t>
            </a:r>
            <a:r>
              <a:rPr lang="zh-CN" altLang="en-US" sz="1600" dirty="0" smtClean="0"/>
              <a:t> 伪基站活动放缓</a:t>
            </a:r>
            <a:endParaRPr lang="en-US" sz="1600" dirty="0"/>
          </a:p>
        </p:txBody>
      </p:sp>
      <p:sp>
        <p:nvSpPr>
          <p:cNvPr id="14" name="TextBox 13"/>
          <p:cNvSpPr txBox="1"/>
          <p:nvPr/>
        </p:nvSpPr>
        <p:spPr>
          <a:xfrm>
            <a:off x="538631" y="6395671"/>
            <a:ext cx="3820277" cy="338554"/>
          </a:xfrm>
          <a:prstGeom prst="rect">
            <a:avLst/>
          </a:prstGeom>
          <a:noFill/>
        </p:spPr>
        <p:txBody>
          <a:bodyPr wrap="none" rtlCol="0">
            <a:spAutoFit/>
          </a:bodyPr>
          <a:lstStyle/>
          <a:p>
            <a:r>
              <a:rPr lang="en-US" altLang="zh-CN" sz="1600" dirty="0" smtClean="0"/>
              <a:t>17</a:t>
            </a:r>
            <a:r>
              <a:rPr lang="en-US" sz="1600" dirty="0" smtClean="0"/>
              <a:t>:00 </a:t>
            </a:r>
            <a:r>
              <a:rPr lang="zh-CN" altLang="en-US" sz="1600" dirty="0" smtClean="0"/>
              <a:t>开始出现伪基站活动的第二个高峰</a:t>
            </a:r>
            <a:endParaRPr lang="en-US" sz="1600" dirty="0"/>
          </a:p>
        </p:txBody>
      </p:sp>
      <p:sp>
        <p:nvSpPr>
          <p:cNvPr id="15" name="TextBox 14"/>
          <p:cNvSpPr txBox="1"/>
          <p:nvPr/>
        </p:nvSpPr>
        <p:spPr>
          <a:xfrm>
            <a:off x="4603621" y="6395671"/>
            <a:ext cx="3624710" cy="338554"/>
          </a:xfrm>
          <a:prstGeom prst="rect">
            <a:avLst/>
          </a:prstGeom>
          <a:noFill/>
        </p:spPr>
        <p:txBody>
          <a:bodyPr wrap="none" rtlCol="0">
            <a:spAutoFit/>
          </a:bodyPr>
          <a:lstStyle/>
          <a:p>
            <a:r>
              <a:rPr lang="en-US" altLang="zh-CN" sz="1600" dirty="0" smtClean="0"/>
              <a:t>22</a:t>
            </a:r>
            <a:r>
              <a:rPr lang="en-US" sz="1600" dirty="0" smtClean="0"/>
              <a:t>:00 </a:t>
            </a:r>
            <a:r>
              <a:rPr lang="zh-CN" altLang="en-US" sz="1600" dirty="0" smtClean="0"/>
              <a:t>基本只有朝阳区伪基站仍在活动</a:t>
            </a:r>
            <a:endParaRPr lang="en-US" sz="1600" dirty="0"/>
          </a:p>
        </p:txBody>
      </p:sp>
      <p:sp>
        <p:nvSpPr>
          <p:cNvPr id="16" name="TextBox 15"/>
          <p:cNvSpPr txBox="1"/>
          <p:nvPr/>
        </p:nvSpPr>
        <p:spPr>
          <a:xfrm>
            <a:off x="9096859" y="6395671"/>
            <a:ext cx="2598788" cy="338554"/>
          </a:xfrm>
          <a:prstGeom prst="rect">
            <a:avLst/>
          </a:prstGeom>
          <a:noFill/>
        </p:spPr>
        <p:txBody>
          <a:bodyPr wrap="none" rtlCol="0">
            <a:spAutoFit/>
          </a:bodyPr>
          <a:lstStyle/>
          <a:p>
            <a:r>
              <a:rPr lang="en-US" altLang="zh-CN" sz="1600" dirty="0" smtClean="0"/>
              <a:t>24</a:t>
            </a:r>
            <a:r>
              <a:rPr lang="en-US" sz="1600" dirty="0" smtClean="0"/>
              <a:t>:00 </a:t>
            </a:r>
            <a:r>
              <a:rPr lang="zh-CN" altLang="en-US" sz="1600" dirty="0" smtClean="0"/>
              <a:t>伪基站基本不再活动</a:t>
            </a:r>
            <a:endParaRPr lang="en-US" sz="1600" dirty="0"/>
          </a:p>
        </p:txBody>
      </p:sp>
      <p:sp>
        <p:nvSpPr>
          <p:cNvPr id="17" name="TextBox 1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3" name="TextBox 4"/>
          <p:cNvSpPr txBox="1"/>
          <p:nvPr/>
        </p:nvSpPr>
        <p:spPr>
          <a:xfrm>
            <a:off x="1998345" y="128905"/>
            <a:ext cx="8835390" cy="922020"/>
          </a:xfrm>
          <a:prstGeom prst="rect">
            <a:avLst/>
          </a:prstGeom>
          <a:noFill/>
        </p:spPr>
        <p:txBody>
          <a:bodyPr wrap="square" rtlCol="0">
            <a:spAutoFit/>
          </a:bodyPr>
          <a:p>
            <a:pPr>
              <a:lnSpc>
                <a:spcPct val="150000"/>
              </a:lnSpc>
            </a:pPr>
            <a:r>
              <a:rPr lang="en-US" altLang="zh-CN" dirty="0" smtClean="0"/>
              <a:t>	</a:t>
            </a:r>
            <a:r>
              <a:rPr lang="zh-CN" altLang="en-US" dirty="0" smtClean="0"/>
              <a:t>以动态播放的形式，可以展示伪基站在各时间点的位置变化，从而更好地揭示其运动轨迹。可以发现，伪基站的流动性很强，但大致沿着地铁环线等人流密集处运动。</a:t>
            </a:r>
            <a:endParaRPr lang="en-US" altLang="zh-CN"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3442447" y="351606"/>
            <a:ext cx="7660122" cy="3778250"/>
          </a:xfrm>
          <a:prstGeom prst="rect">
            <a:avLst/>
          </a:prstGeom>
        </p:spPr>
      </p:pic>
      <p:pic>
        <p:nvPicPr>
          <p:cNvPr id="6" name="Picture 5"/>
          <p:cNvPicPr>
            <a:picLocks noChangeAspect="1"/>
          </p:cNvPicPr>
          <p:nvPr/>
        </p:nvPicPr>
        <p:blipFill>
          <a:blip r:embed="rId2"/>
          <a:stretch>
            <a:fillRect/>
          </a:stretch>
        </p:blipFill>
        <p:spPr>
          <a:xfrm>
            <a:off x="1362636" y="4594343"/>
            <a:ext cx="10668000" cy="1379483"/>
          </a:xfrm>
          <a:prstGeom prst="rect">
            <a:avLst/>
          </a:prstGeom>
        </p:spPr>
      </p:pic>
      <p:sp>
        <p:nvSpPr>
          <p:cNvPr id="7" name="TextBox 6"/>
          <p:cNvSpPr txBox="1"/>
          <p:nvPr/>
        </p:nvSpPr>
        <p:spPr>
          <a:xfrm>
            <a:off x="721181" y="1417254"/>
            <a:ext cx="2556013" cy="2944845"/>
          </a:xfrm>
          <a:prstGeom prst="rect">
            <a:avLst/>
          </a:prstGeom>
          <a:noFill/>
        </p:spPr>
        <p:txBody>
          <a:bodyPr wrap="square" rtlCol="0">
            <a:spAutoFit/>
          </a:bodyPr>
          <a:lstStyle/>
          <a:p>
            <a:pPr>
              <a:lnSpc>
                <a:spcPct val="150000"/>
              </a:lnSpc>
            </a:pPr>
            <a:r>
              <a:rPr lang="en-US" altLang="zh-CN" dirty="0" smtClean="0"/>
              <a:t>	</a:t>
            </a:r>
            <a:r>
              <a:rPr lang="zh-CN" altLang="en-US" dirty="0" smtClean="0"/>
              <a:t>非工作日整天的伪基站空间分布如图</a:t>
            </a:r>
            <a:r>
              <a:rPr lang="en-US" altLang="zh-CN" dirty="0" smtClean="0"/>
              <a:t>1</a:t>
            </a:r>
            <a:r>
              <a:rPr lang="zh-CN" altLang="en-US" dirty="0" smtClean="0"/>
              <a:t>所示，可以看出相比于工作日内的伪基站活动，非工作日活动明显减少。</a:t>
            </a:r>
            <a:endParaRPr lang="en-US" altLang="zh-CN" dirty="0" smtClean="0"/>
          </a:p>
          <a:p>
            <a:pPr>
              <a:lnSpc>
                <a:spcPct val="150000"/>
              </a:lnSpc>
            </a:pPr>
            <a:r>
              <a:rPr lang="en-US" altLang="zh-CN" dirty="0" smtClean="0"/>
              <a:t>	</a:t>
            </a:r>
            <a:r>
              <a:rPr lang="zh-CN" altLang="en-US" dirty="0" smtClean="0"/>
              <a:t>在时间分布上，高峰时段不再明显。</a:t>
            </a:r>
            <a:endParaRPr lang="en-US" dirty="0"/>
          </a:p>
        </p:txBody>
      </p:sp>
      <p:sp>
        <p:nvSpPr>
          <p:cNvPr id="8" name="TextBox 7"/>
          <p:cNvSpPr txBox="1"/>
          <p:nvPr/>
        </p:nvSpPr>
        <p:spPr>
          <a:xfrm>
            <a:off x="5628864" y="41659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非工作日全天空间分布图</a:t>
            </a:r>
            <a:endParaRPr lang="en-US" sz="1400" dirty="0"/>
          </a:p>
        </p:txBody>
      </p:sp>
      <p:sp>
        <p:nvSpPr>
          <p:cNvPr id="9" name="TextBox 8"/>
          <p:cNvSpPr txBox="1"/>
          <p:nvPr/>
        </p:nvSpPr>
        <p:spPr>
          <a:xfrm>
            <a:off x="4393307" y="6099759"/>
            <a:ext cx="4767652" cy="338554"/>
          </a:xfrm>
          <a:prstGeom prst="rect">
            <a:avLst/>
          </a:prstGeom>
          <a:noFill/>
        </p:spPr>
        <p:txBody>
          <a:bodyPr wrap="none" rtlCol="0">
            <a:spAutoFit/>
          </a:bodyPr>
          <a:lstStyle/>
          <a:p>
            <a:r>
              <a:rPr lang="zh-CN" altLang="en-US" sz="1600" dirty="0" smtClean="0"/>
              <a:t>图</a:t>
            </a:r>
            <a:r>
              <a:rPr lang="en-US" altLang="zh-CN" sz="1600" dirty="0" smtClean="0"/>
              <a:t>2.</a:t>
            </a:r>
            <a:r>
              <a:rPr lang="zh-CN" altLang="en-US" sz="1600" dirty="0" smtClean="0"/>
              <a:t> 非工作日一天内伪基站活动随时间变化的曲线 </a:t>
            </a:r>
            <a:endParaRPr lang="en-US" sz="1600" dirty="0"/>
          </a:p>
        </p:txBody>
      </p:sp>
      <p:sp>
        <p:nvSpPr>
          <p:cNvPr id="10" name="TextBox 9"/>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2206</Words>
  <Application>WPS 演示</Application>
  <PresentationFormat>Widescreen</PresentationFormat>
  <Paragraphs>162</Paragraphs>
  <Slides>21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vt:i4>
      </vt:variant>
    </vt:vector>
  </HeadingPairs>
  <TitlesOfParts>
    <vt:vector size="35" baseType="lpstr">
      <vt:lpstr>Arial</vt:lpstr>
      <vt:lpstr>宋体</vt:lpstr>
      <vt:lpstr>Wingdings</vt:lpstr>
      <vt:lpstr>Wingdings 3</vt:lpstr>
      <vt:lpstr>Arial</vt:lpstr>
      <vt:lpstr>Monaco</vt:lpstr>
      <vt:lpstr>Century Gothic</vt:lpstr>
      <vt:lpstr>Segoe Print</vt:lpstr>
      <vt:lpstr>微软雅黑</vt:lpstr>
      <vt:lpstr>Arial Unicode MS</vt:lpstr>
      <vt:lpstr>幼圆</vt:lpstr>
      <vt:lpstr>Calibri</vt:lpstr>
      <vt:lpstr>等线</vt:lpstr>
      <vt:lpstr>Wisp</vt:lpstr>
      <vt:lpstr>ChinaVis Data Challenge 2017  Challenge 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ChinaVis Data Challenge 2017  Challenge One</dc:title>
  <dc:creator>Microsoft Office User</dc:creator>
  <cp:lastModifiedBy>csuac</cp:lastModifiedBy>
  <cp:revision>25</cp:revision>
  <dcterms:created xsi:type="dcterms:W3CDTF">2018-12-15T09:14:00Z</dcterms:created>
  <dcterms:modified xsi:type="dcterms:W3CDTF">2018-12-18T06:57:12Z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